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6" r:id="rId3"/>
    <p:sldId id="267" r:id="rId4"/>
    <p:sldId id="307" r:id="rId5"/>
    <p:sldId id="361" r:id="rId6"/>
    <p:sldId id="362" r:id="rId7"/>
    <p:sldId id="316" r:id="rId8"/>
    <p:sldId id="309" r:id="rId9"/>
    <p:sldId id="310" r:id="rId10"/>
    <p:sldId id="303" r:id="rId11"/>
    <p:sldId id="324" r:id="rId12"/>
    <p:sldId id="356" r:id="rId13"/>
    <p:sldId id="358" r:id="rId14"/>
    <p:sldId id="343" r:id="rId15"/>
    <p:sldId id="341" r:id="rId16"/>
    <p:sldId id="342" r:id="rId17"/>
    <p:sldId id="345" r:id="rId18"/>
    <p:sldId id="349" r:id="rId19"/>
    <p:sldId id="350" r:id="rId20"/>
    <p:sldId id="346" r:id="rId21"/>
    <p:sldId id="351" r:id="rId22"/>
    <p:sldId id="348" r:id="rId23"/>
    <p:sldId id="353" r:id="rId24"/>
    <p:sldId id="344" r:id="rId25"/>
    <p:sldId id="354" r:id="rId26"/>
    <p:sldId id="359" r:id="rId27"/>
    <p:sldId id="319" r:id="rId28"/>
    <p:sldId id="320" r:id="rId29"/>
    <p:sldId id="321" r:id="rId30"/>
    <p:sldId id="322" r:id="rId31"/>
    <p:sldId id="323" r:id="rId32"/>
    <p:sldId id="338" r:id="rId33"/>
    <p:sldId id="328" r:id="rId34"/>
    <p:sldId id="329" r:id="rId35"/>
    <p:sldId id="339" r:id="rId36"/>
    <p:sldId id="340" r:id="rId37"/>
    <p:sldId id="327" r:id="rId38"/>
    <p:sldId id="330" r:id="rId39"/>
    <p:sldId id="337" r:id="rId40"/>
    <p:sldId id="331" r:id="rId41"/>
    <p:sldId id="334" r:id="rId42"/>
    <p:sldId id="336" r:id="rId43"/>
    <p:sldId id="363" r:id="rId44"/>
    <p:sldId id="335" r:id="rId45"/>
    <p:sldId id="333" r:id="rId46"/>
    <p:sldId id="318" r:id="rId47"/>
    <p:sldId id="262" r:id="rId48"/>
  </p:sldIdLst>
  <p:sldSz cx="12192000" cy="6858000"/>
  <p:notesSz cx="6858000" cy="9144000"/>
  <p:custDataLst>
    <p:tags r:id="rId5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amples" id="{DF2D14D6-4248-440C-A27C-F1759B99EC93}">
          <p14:sldIdLst>
            <p14:sldId id="256"/>
            <p14:sldId id="266"/>
            <p14:sldId id="267"/>
            <p14:sldId id="307"/>
            <p14:sldId id="361"/>
            <p14:sldId id="362"/>
            <p14:sldId id="316"/>
            <p14:sldId id="309"/>
            <p14:sldId id="310"/>
            <p14:sldId id="303"/>
            <p14:sldId id="324"/>
            <p14:sldId id="356"/>
            <p14:sldId id="358"/>
            <p14:sldId id="343"/>
            <p14:sldId id="341"/>
            <p14:sldId id="342"/>
            <p14:sldId id="345"/>
            <p14:sldId id="349"/>
            <p14:sldId id="350"/>
            <p14:sldId id="346"/>
            <p14:sldId id="351"/>
            <p14:sldId id="348"/>
            <p14:sldId id="353"/>
            <p14:sldId id="344"/>
            <p14:sldId id="354"/>
            <p14:sldId id="359"/>
            <p14:sldId id="319"/>
            <p14:sldId id="320"/>
            <p14:sldId id="321"/>
            <p14:sldId id="322"/>
            <p14:sldId id="323"/>
            <p14:sldId id="338"/>
            <p14:sldId id="328"/>
            <p14:sldId id="329"/>
            <p14:sldId id="339"/>
            <p14:sldId id="340"/>
            <p14:sldId id="327"/>
            <p14:sldId id="330"/>
            <p14:sldId id="337"/>
            <p14:sldId id="331"/>
            <p14:sldId id="334"/>
            <p14:sldId id="336"/>
            <p14:sldId id="363"/>
            <p14:sldId id="335"/>
            <p14:sldId id="333"/>
            <p14:sldId id="31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jolijn de Kruijff" initials="MdK" lastIdx="15" clrIdx="0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B17"/>
    <a:srgbClr val="FFFFFF"/>
    <a:srgbClr val="707070"/>
    <a:srgbClr val="000000"/>
    <a:srgbClr val="ADA7B0"/>
    <a:srgbClr val="6C1D5F"/>
    <a:srgbClr val="5FC7D7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9" y="-6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95394A-B799-46F6-841E-C6BA00973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D8E6F-BE57-4D1B-A127-F90BB3DE1B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4A5A-F3A1-490F-A6C6-23140E1EC955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9AE90-5778-4EE7-BD4E-975B1C38F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08D26-F0DD-47E4-ADC8-48CB2FA474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A1044-BAC8-46FA-9A07-DAE38D6A5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22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22-11-2018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5A918BA-F0C3-4CE4-B401-47C6AE2AE618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Afbeelding 9">
            <a:extLst>
              <a:ext uri="{FF2B5EF4-FFF2-40B4-BE49-F238E27FC236}">
                <a16:creationId xmlns:a16="http://schemas.microsoft.com/office/drawing/2014/main" id="{BDF6C249-5603-402B-B69F-2C6EBE962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1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jdelijke aanduiding voor afbeelding 220">
            <a:extLst>
              <a:ext uri="{FF2B5EF4-FFF2-40B4-BE49-F238E27FC236}">
                <a16:creationId xmlns:a16="http://schemas.microsoft.com/office/drawing/2014/main" id="{5BECA114-C0C2-435F-A7A5-CADDD29040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55450" y="2772430"/>
            <a:ext cx="4136550" cy="4085570"/>
          </a:xfrm>
          <a:custGeom>
            <a:avLst/>
            <a:gdLst>
              <a:gd name="connsiteX0" fmla="*/ 4136550 w 4136550"/>
              <a:gd name="connsiteY0" fmla="*/ 0 h 4085570"/>
              <a:gd name="connsiteX1" fmla="*/ 4136550 w 4136550"/>
              <a:gd name="connsiteY1" fmla="*/ 4085570 h 4085570"/>
              <a:gd name="connsiteX2" fmla="*/ 0 w 4136550"/>
              <a:gd name="connsiteY2" fmla="*/ 4085570 h 408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6550" h="4085570">
                <a:moveTo>
                  <a:pt x="4136550" y="0"/>
                </a:moveTo>
                <a:lnTo>
                  <a:pt x="4136550" y="4085570"/>
                </a:lnTo>
                <a:lnTo>
                  <a:pt x="0" y="4085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 dirty="0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98297C0-8D4E-4B12-99F6-E8CF3C39D811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96563396-2718-44B2-BF37-17AC3960D9AF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9C8AD56-A8A3-47EA-B82E-FF5154DA67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7B5A82CE-E94C-4B9E-8C74-E7C8A5C0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CE85AABA-C8A6-476A-B23B-03685D479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CCBB2AD1-5E4A-49CF-B4E3-666AAFD1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FBFA8BA7-120D-460F-B185-D72AF9C0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68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2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jdelijke aanduiding voor afbeelding 224">
            <a:extLst>
              <a:ext uri="{FF2B5EF4-FFF2-40B4-BE49-F238E27FC236}">
                <a16:creationId xmlns:a16="http://schemas.microsoft.com/office/drawing/2014/main" id="{D7404DA3-E9B9-4AF7-A049-E90AB2CAA8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4617" y="1061336"/>
            <a:ext cx="5897383" cy="5829427"/>
          </a:xfrm>
          <a:custGeom>
            <a:avLst/>
            <a:gdLst>
              <a:gd name="connsiteX0" fmla="*/ 5897383 w 5897383"/>
              <a:gd name="connsiteY0" fmla="*/ 0 h 5829427"/>
              <a:gd name="connsiteX1" fmla="*/ 5897383 w 5897383"/>
              <a:gd name="connsiteY1" fmla="*/ 5829427 h 5829427"/>
              <a:gd name="connsiteX2" fmla="*/ 0 w 5897383"/>
              <a:gd name="connsiteY2" fmla="*/ 5824702 h 58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7383" h="5829427">
                <a:moveTo>
                  <a:pt x="5897383" y="0"/>
                </a:moveTo>
                <a:lnTo>
                  <a:pt x="5897383" y="5829427"/>
                </a:lnTo>
                <a:lnTo>
                  <a:pt x="0" y="58247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61035D3-0B52-42ED-9559-2D8BAB8CAD3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E4F9147C-C54B-448D-9973-2B8BFAD115D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E3026C5-FFA1-46CC-89CD-68F7CE134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3" name="Titel 1">
            <a:extLst>
              <a:ext uri="{FF2B5EF4-FFF2-40B4-BE49-F238E27FC236}">
                <a16:creationId xmlns:a16="http://schemas.microsoft.com/office/drawing/2014/main" id="{49312DD0-F6B9-458E-8585-D3F02889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97E52E6F-3662-4A9A-9DEC-BF26E152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E67C3DA7-032B-4FCE-A157-008C1460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13BB9659-D996-4ADD-82FA-B69134C9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55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3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jdelijke aanduiding voor afbeelding 221">
            <a:extLst>
              <a:ext uri="{FF2B5EF4-FFF2-40B4-BE49-F238E27FC236}">
                <a16:creationId xmlns:a16="http://schemas.microsoft.com/office/drawing/2014/main" id="{E88558D7-CE59-43A8-B1DE-6B7DB4FB26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76226" y="-27709"/>
            <a:ext cx="7550162" cy="6917214"/>
          </a:xfrm>
          <a:custGeom>
            <a:avLst/>
            <a:gdLst>
              <a:gd name="connsiteX0" fmla="*/ 6933663 w 7481386"/>
              <a:gd name="connsiteY0" fmla="*/ 0 h 6854204"/>
              <a:gd name="connsiteX1" fmla="*/ 7481386 w 7481386"/>
              <a:gd name="connsiteY1" fmla="*/ 0 h 6854204"/>
              <a:gd name="connsiteX2" fmla="*/ 7481386 w 7481386"/>
              <a:gd name="connsiteY2" fmla="*/ 6854204 h 6854204"/>
              <a:gd name="connsiteX3" fmla="*/ 0 w 7481386"/>
              <a:gd name="connsiteY3" fmla="*/ 6848210 h 685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1386" h="6854204">
                <a:moveTo>
                  <a:pt x="6933663" y="0"/>
                </a:moveTo>
                <a:lnTo>
                  <a:pt x="7481386" y="0"/>
                </a:lnTo>
                <a:lnTo>
                  <a:pt x="7481386" y="6854204"/>
                </a:lnTo>
                <a:lnTo>
                  <a:pt x="0" y="68482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534D3B1-E9FF-4AA5-8104-015E7837786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20124B64-20DC-4C68-B851-9590806FE720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5FE6B5D-5423-48EA-BBE6-E37D4A9A5D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4DB563FC-BD31-4F9A-B36B-51568A2B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1DDC881D-07C1-43D2-9572-86857D118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36E9EACE-7385-40EA-9BB4-88BE88E9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DCAC01EB-709B-4C15-880F-A4CA383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536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13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1" name="Titel 1">
            <a:extLst>
              <a:ext uri="{FF2B5EF4-FFF2-40B4-BE49-F238E27FC236}">
                <a16:creationId xmlns:a16="http://schemas.microsoft.com/office/drawing/2014/main" id="{46CECC9B-4561-42C5-8A41-69257B9B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" y="5658696"/>
            <a:ext cx="12196773" cy="830409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lIns="91440" tIns="182880" rIns="91440" bIns="182880"/>
          <a:lstStyle>
            <a:lvl1pPr>
              <a:defRPr sz="4400">
                <a:solidFill>
                  <a:schemeClr val="bg1"/>
                </a:solidFill>
                <a:latin typeface="Rajdhani Bold" panose="02000000000000000000" pitchFamily="2" charset="0"/>
                <a:cs typeface="Rajdhani 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418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712ED05-4A5E-49A6-8DD8-7B76DD8EFB1C}"/>
              </a:ext>
            </a:extLst>
          </p:cNvPr>
          <p:cNvSpPr/>
          <p:nvPr userDrawn="1"/>
        </p:nvSpPr>
        <p:spPr>
          <a:xfrm>
            <a:off x="-18224" y="-2"/>
            <a:ext cx="12210224" cy="5720034"/>
          </a:xfrm>
          <a:prstGeom prst="rect">
            <a:avLst/>
          </a:prstGeom>
          <a:solidFill>
            <a:srgbClr val="EC6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Tijdelijke aanduiding voor afbeelding 64">
            <a:extLst>
              <a:ext uri="{FF2B5EF4-FFF2-40B4-BE49-F238E27FC236}">
                <a16:creationId xmlns:a16="http://schemas.microsoft.com/office/drawing/2014/main" id="{180A7545-92CF-42B8-B0F4-3487A9D4C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9028" y="-1"/>
            <a:ext cx="8729671" cy="6068165"/>
          </a:xfrm>
          <a:custGeom>
            <a:avLst/>
            <a:gdLst>
              <a:gd name="connsiteX0" fmla="*/ 0 w 8598090"/>
              <a:gd name="connsiteY0" fmla="*/ 0 h 5976700"/>
              <a:gd name="connsiteX1" fmla="*/ 8598090 w 8598090"/>
              <a:gd name="connsiteY1" fmla="*/ 0 h 5976700"/>
              <a:gd name="connsiteX2" fmla="*/ 2592893 w 8598090"/>
              <a:gd name="connsiteY2" fmla="*/ 5976700 h 5976700"/>
              <a:gd name="connsiteX3" fmla="*/ 14975 w 8598090"/>
              <a:gd name="connsiteY3" fmla="*/ 3357303 h 5976700"/>
              <a:gd name="connsiteX4" fmla="*/ 0 w 8598090"/>
              <a:gd name="connsiteY4" fmla="*/ 0 h 59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8090" h="5976700">
                <a:moveTo>
                  <a:pt x="0" y="0"/>
                </a:moveTo>
                <a:lnTo>
                  <a:pt x="8598090" y="0"/>
                </a:lnTo>
                <a:lnTo>
                  <a:pt x="2592893" y="5976700"/>
                </a:lnTo>
                <a:lnTo>
                  <a:pt x="14975" y="3357303"/>
                </a:lnTo>
                <a:cubicBezTo>
                  <a:pt x="9981" y="2238200"/>
                  <a:pt x="4994" y="111910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880000">
            <a:noAutofit/>
          </a:bodyPr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FF7BC693-7AA8-4636-8E41-C3CECC797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40603" y="2424268"/>
            <a:ext cx="3765547" cy="2531960"/>
          </a:xfrm>
        </p:spPr>
        <p:txBody>
          <a:bodyPr vert="horz"/>
          <a:lstStyle>
            <a:lvl1pPr algn="r">
              <a:buClr>
                <a:schemeClr val="bg1"/>
              </a:buClr>
              <a:defRPr sz="28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64" name="Afbeelding 9">
            <a:extLst>
              <a:ext uri="{FF2B5EF4-FFF2-40B4-BE49-F238E27FC236}">
                <a16:creationId xmlns:a16="http://schemas.microsoft.com/office/drawing/2014/main" id="{D721B7C6-E601-4336-8146-A3CCEDB48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5" y="392238"/>
            <a:ext cx="882398" cy="467869"/>
          </a:xfrm>
          <a:prstGeom prst="rect">
            <a:avLst/>
          </a:prstGeom>
        </p:spPr>
      </p:pic>
      <p:sp>
        <p:nvSpPr>
          <p:cNvPr id="66" name="Tijdelijke aanduiding voor voettekst 4">
            <a:extLst>
              <a:ext uri="{FF2B5EF4-FFF2-40B4-BE49-F238E27FC236}">
                <a16:creationId xmlns:a16="http://schemas.microsoft.com/office/drawing/2014/main" id="{2DCA42EE-DA3D-4B41-862D-3F441720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7" name="Tijdelijke aanduiding voor dianummer 5">
            <a:extLst>
              <a:ext uri="{FF2B5EF4-FFF2-40B4-BE49-F238E27FC236}">
                <a16:creationId xmlns:a16="http://schemas.microsoft.com/office/drawing/2014/main" id="{D104D4ED-A81A-4078-8FF9-BEB2F51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6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37C7D9A-6F9A-419F-9D11-09C9A27E222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76377" y="2024864"/>
            <a:ext cx="4967947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152" name="Grid" hidden="1">
            <a:extLst>
              <a:ext uri="{FF2B5EF4-FFF2-40B4-BE49-F238E27FC236}">
                <a16:creationId xmlns:a16="http://schemas.microsoft.com/office/drawing/2014/main" id="{F7D76903-AE81-4EA8-B4EF-4749F0B55FF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145725C2-FCCD-40CA-B09D-49385B6B349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5CC2E34C-F947-42EC-8380-BFF2D5D32102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B0D9B4CF-7218-49E7-83E7-119A5B7EE57D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C6930B24-0A06-4FED-93BD-405AD502393E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0F412F6-ADCB-4384-8EF8-512F08195217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4EFD645-526B-43FF-B7A4-67F51C2D62C9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D1FBB9B7-1680-4AA5-A032-2FD5C9EC8716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73819AD1-30F7-4FD3-B06E-61D183831A7A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D1FCA5A4-EC6D-4438-A5F6-BD4AF442A160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02C5432E-D940-4EB8-A948-8DC246ABDCB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9232D91-6C68-4245-AE32-E45C181613E4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D5449505-E626-4903-B68E-BAAA5BA7CC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43805FB-11DD-4462-BD65-516C00A05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70" name="Titel 1">
            <a:extLst>
              <a:ext uri="{FF2B5EF4-FFF2-40B4-BE49-F238E27FC236}">
                <a16:creationId xmlns:a16="http://schemas.microsoft.com/office/drawing/2014/main" id="{D559C40D-5BD3-487A-9CDE-CAA9791D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8FEC4AD4-FCAD-4D6F-A21B-B240B0179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416747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5" name="Tijdelijke aanduiding voor voettekst 4">
            <a:extLst>
              <a:ext uri="{FF2B5EF4-FFF2-40B4-BE49-F238E27FC236}">
                <a16:creationId xmlns:a16="http://schemas.microsoft.com/office/drawing/2014/main" id="{AA6ADD0E-336F-4F24-A055-1EF783BA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6" name="Tijdelijke aanduiding voor dianummer 5">
            <a:extLst>
              <a:ext uri="{FF2B5EF4-FFF2-40B4-BE49-F238E27FC236}">
                <a16:creationId xmlns:a16="http://schemas.microsoft.com/office/drawing/2014/main" id="{6620CC57-8A0F-4178-BC73-2ED0395C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72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7D9B31D-9A3D-4F31-8F08-3314B7E8783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77" name="Grid" hidden="1">
            <a:extLst>
              <a:ext uri="{FF2B5EF4-FFF2-40B4-BE49-F238E27FC236}">
                <a16:creationId xmlns:a16="http://schemas.microsoft.com/office/drawing/2014/main" id="{35EAEB18-82A2-4D20-BD6A-1E017C6C33AD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697FE4A-886E-4B8C-BB52-421FF15DA27F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8F79E4E2-4F01-4F76-AC9D-470FC6401DD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B34B28B-BC12-4AF8-BF09-EB288BEC973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AC77087-FD05-42F8-9B12-F39EF28A7AF3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3F2013E-C9F1-4CCE-87C7-F0A2384ACCCB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71D10BA1-BC34-45D1-A391-A6B9BC7974E3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866F8336-CC0D-4F5F-8149-318ED868B1F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21206945-B9BE-4F73-BFE6-FBED5473EAA4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A39E4C3B-919A-4555-B6B1-854E2C54E782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30AF16A1-BC3C-40AF-920D-FB3245617A19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488A1C-BBD4-4535-A14C-36527E3C40D6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FCEF3B58-6162-4AB0-8655-63F7A708051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715B965-BDD1-4329-A27C-9BD2F0D34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2" name="Titel 1">
            <a:extLst>
              <a:ext uri="{FF2B5EF4-FFF2-40B4-BE49-F238E27FC236}">
                <a16:creationId xmlns:a16="http://schemas.microsoft.com/office/drawing/2014/main" id="{8B55A0B0-96F5-41AA-81C9-0AEB0040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0" name="Tijdelijke aanduiding voor voettekst 4">
            <a:extLst>
              <a:ext uri="{FF2B5EF4-FFF2-40B4-BE49-F238E27FC236}">
                <a16:creationId xmlns:a16="http://schemas.microsoft.com/office/drawing/2014/main" id="{79476EBA-9C24-4566-BBB2-DA8F08E2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1" name="Tijdelijke aanduiding voor dianummer 5">
            <a:extLst>
              <a:ext uri="{FF2B5EF4-FFF2-40B4-BE49-F238E27FC236}">
                <a16:creationId xmlns:a16="http://schemas.microsoft.com/office/drawing/2014/main" id="{3B4C6BDA-CE9B-49C3-9384-C6262695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1254364" y="2281604"/>
            <a:ext cx="10484049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</p:spTree>
    <p:extLst>
      <p:ext uri="{BB962C8B-B14F-4D97-AF65-F5344CB8AC3E}">
        <p14:creationId xmlns:p14="http://schemas.microsoft.com/office/powerpoint/2010/main" val="110437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51E1894-8801-467E-B7A5-662A3EA4CD0B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18" name="Grid" hidden="1">
            <a:extLst>
              <a:ext uri="{FF2B5EF4-FFF2-40B4-BE49-F238E27FC236}">
                <a16:creationId xmlns:a16="http://schemas.microsoft.com/office/drawing/2014/main" id="{9AC34416-B356-4E9A-96E1-067CCF1004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2A88BA94-9707-4157-AE73-3C7F276F4CD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FB3966A9-1A67-4A81-AE2A-3B1C88CC97A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95DD0104-267C-4265-BD23-6E2738E928A4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D4F304BE-CB22-4A82-B912-50CB1DF11381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182936EE-E807-406A-B11D-0295FB537814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4B0DF090-F967-466E-B54F-888E55B32412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DC5AF133-6B88-4B42-A0CF-954CF0C519F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426E6EC-8D2C-49D4-B721-8F7B0F525DAD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009BF5F7-86EF-4390-B02E-A95DD661D42B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A488C438-A1FB-488E-819E-3C58174C5893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D04C94-EFC6-4F3A-B0D5-C84BE9C45D3A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3BDDF40-0044-4DA1-85E4-6E63385C951B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B7A4DDA-D1C0-43EB-AE7B-F58505863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33" name="Titel 1">
            <a:extLst>
              <a:ext uri="{FF2B5EF4-FFF2-40B4-BE49-F238E27FC236}">
                <a16:creationId xmlns:a16="http://schemas.microsoft.com/office/drawing/2014/main" id="{386960D6-25CF-479D-96AA-5627C74C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4F2B0069-CDAB-4080-B133-E4211FEF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363151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8" name="Tijdelijke aanduiding voor voettekst 4">
            <a:extLst>
              <a:ext uri="{FF2B5EF4-FFF2-40B4-BE49-F238E27FC236}">
                <a16:creationId xmlns:a16="http://schemas.microsoft.com/office/drawing/2014/main" id="{4CB4634A-E05F-4CE1-B9F1-DA5DDE61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39" name="Tijdelijke aanduiding voor dianummer 5">
            <a:extLst>
              <a:ext uri="{FF2B5EF4-FFF2-40B4-BE49-F238E27FC236}">
                <a16:creationId xmlns:a16="http://schemas.microsoft.com/office/drawing/2014/main" id="{B03C3F50-230F-424B-A7B8-B134AB6F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776377" y="2024790"/>
            <a:ext cx="4959342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3916935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278A4C4-2ACF-43FE-AE4D-CF5ADCB22A84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239363" y="2281604"/>
            <a:ext cx="10496355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58" name="Grid" hidden="1">
            <a:extLst>
              <a:ext uri="{FF2B5EF4-FFF2-40B4-BE49-F238E27FC236}">
                <a16:creationId xmlns:a16="http://schemas.microsoft.com/office/drawing/2014/main" id="{4E6D3DF8-94BF-480E-99F7-FEA26449AF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C7E81E38-F4B1-4888-8349-FE5F1FC4996E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797AD9F1-E4C0-4AAF-A317-414182C834EA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F51824F-3E20-4AE3-AB40-B39BEE74DB4C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C3F0EFD0-A459-4746-A43D-8862A198FD0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B5F226AF-E6E8-4E40-ABD8-C60EF828EF1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5E1659-3230-48D5-A63A-CE739BA1CEC7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FF7BD583-D495-4F87-8D34-5FD4E0AB685C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CDBFD1D8-2A96-4343-B29F-FA6A7D0A2C11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FCC614E0-88F0-467C-A9AC-076962033E3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95A88C1B-306F-4923-8E68-FD589256CAD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0EBC13-00A0-48AF-88AC-32CDC83CF440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29E4B32-B46E-4A40-A65D-18B9B877EB56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14C36EC-550B-4D66-A9AB-F3572087C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72" name="Titel 1">
            <a:extLst>
              <a:ext uri="{FF2B5EF4-FFF2-40B4-BE49-F238E27FC236}">
                <a16:creationId xmlns:a16="http://schemas.microsoft.com/office/drawing/2014/main" id="{FB60E578-D6EA-46E4-BDA9-CAD51D41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3" name="Tijdelijke aanduiding voor voettekst 4">
            <a:extLst>
              <a:ext uri="{FF2B5EF4-FFF2-40B4-BE49-F238E27FC236}">
                <a16:creationId xmlns:a16="http://schemas.microsoft.com/office/drawing/2014/main" id="{F03CD842-D4A9-4D9E-941C-0B77B69E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74" name="Tijdelijke aanduiding voor dianummer 5">
            <a:extLst>
              <a:ext uri="{FF2B5EF4-FFF2-40B4-BE49-F238E27FC236}">
                <a16:creationId xmlns:a16="http://schemas.microsoft.com/office/drawing/2014/main" id="{34DA1950-44F0-47DB-BD72-92150A6C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6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 rot="10800000">
            <a:off x="-3742505" y="0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Afbeelding 9">
            <a:extLst>
              <a:ext uri="{FF2B5EF4-FFF2-40B4-BE49-F238E27FC236}">
                <a16:creationId xmlns:a16="http://schemas.microsoft.com/office/drawing/2014/main" id="{BB856BDD-97BA-458E-8536-9D8DC9D35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5" y="409035"/>
            <a:ext cx="1882786" cy="998300"/>
          </a:xfrm>
          <a:prstGeom prst="rect">
            <a:avLst/>
          </a:prstGeom>
        </p:spPr>
      </p:pic>
      <p:sp>
        <p:nvSpPr>
          <p:cNvPr id="92" name="Tijdelijke aanduiding voor tekst 91">
            <a:extLst>
              <a:ext uri="{FF2B5EF4-FFF2-40B4-BE49-F238E27FC236}">
                <a16:creationId xmlns:a16="http://schemas.microsoft.com/office/drawing/2014/main" id="{26DB5C45-60F1-475B-B13A-FC8BFF1226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845" y="3871979"/>
            <a:ext cx="3323271" cy="439928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C6B17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845" y="1677812"/>
            <a:ext cx="4208488" cy="1923689"/>
          </a:xfr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83001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681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1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jdelijke aanduiding voor tekst 111">
            <a:extLst>
              <a:ext uri="{FF2B5EF4-FFF2-40B4-BE49-F238E27FC236}">
                <a16:creationId xmlns:a16="http://schemas.microsoft.com/office/drawing/2014/main" id="{CF8B4B9A-4975-4778-9BFC-D9E039F067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09200" y="4644000"/>
            <a:ext cx="1882800" cy="2214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00A8D92-2BF3-4102-82F1-22E149E8D009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A0F239E-F37F-4EF8-89E7-491928B2269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84EC36A-8E4D-41C6-84BB-E0C935EAD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29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80C6A-3FE2-4D2F-8BEB-C97E84F8AA2C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1ED7-AE5A-415B-9C95-EBFBDB6B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>
            <a:off x="3358687" y="2052996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7504" y="4513425"/>
            <a:ext cx="4354401" cy="1923689"/>
          </a:xfr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28C97A4-DA06-415F-9F67-A5B020C78BDE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6680E0B0-2A04-4750-BEA7-E42DEE5CF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19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A0F239E-F37F-4EF8-89E7-491928B22697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9838B-F0F0-4B67-9F01-45C14F99EA8F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A9747D-ED28-4707-BFAF-6A6658763CB1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23FD26-6B96-4B85-83D8-CF73E3F3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B3690694-6A5E-43D7-A758-66FF081AE4BB}"/>
                </a:ext>
              </a:extLst>
            </p:cNvPr>
            <p:cNvSpPr/>
            <p:nvPr userDrawn="1"/>
          </p:nvSpPr>
          <p:spPr>
            <a:xfrm rot="16200000">
              <a:off x="4628304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A38D98-F7CB-413E-87C1-F526B5330702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5498165A-1C43-4311-825C-67AF70616CC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C490389-8568-498B-881A-E0944662D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02" name="Titel 1">
            <a:extLst>
              <a:ext uri="{FF2B5EF4-FFF2-40B4-BE49-F238E27FC236}">
                <a16:creationId xmlns:a16="http://schemas.microsoft.com/office/drawing/2014/main" id="{E5F55112-2E05-47AF-9401-BCDDAE37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EC4C8C30-294E-461E-B627-7CED8605D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839448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7" name="Tijdelijke aanduiding voor voettekst 4">
            <a:extLst>
              <a:ext uri="{FF2B5EF4-FFF2-40B4-BE49-F238E27FC236}">
                <a16:creationId xmlns:a16="http://schemas.microsoft.com/office/drawing/2014/main" id="{F17B214F-84D4-40A5-921A-35299F75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8" name="Tijdelijke aanduiding voor dianummer 5">
            <a:extLst>
              <a:ext uri="{FF2B5EF4-FFF2-40B4-BE49-F238E27FC236}">
                <a16:creationId xmlns:a16="http://schemas.microsoft.com/office/drawing/2014/main" id="{3DA133E5-7FB6-4523-B269-10B31B75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6A9D380-C077-4672-A12E-72AD1BDDA0FC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4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754FF-E257-4B62-B026-AC51CAD33B03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ACF003F-EC4F-46A7-BE2C-167E1130ED08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376F88-4E5C-4ED8-9963-A10939C9B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3674EA3F-1302-4E5F-801B-2873B7CC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9" name="Tijdelijke aanduiding voor voettekst 4">
            <a:extLst>
              <a:ext uri="{FF2B5EF4-FFF2-40B4-BE49-F238E27FC236}">
                <a16:creationId xmlns:a16="http://schemas.microsoft.com/office/drawing/2014/main" id="{29E4874D-D26C-4C58-82A3-C354226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dianummer 5">
            <a:extLst>
              <a:ext uri="{FF2B5EF4-FFF2-40B4-BE49-F238E27FC236}">
                <a16:creationId xmlns:a16="http://schemas.microsoft.com/office/drawing/2014/main" id="{923F5133-4106-42AD-AD7E-5B2EAC74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C1E8C5C-5B07-4CEE-B527-CCDFD9401F8A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39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7086" y="2489431"/>
            <a:ext cx="9102576" cy="1561289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rPr lang="nl-NL" dirty="0"/>
              <a:t>“Quote”</a:t>
            </a:r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23C17-300C-4AD9-97D8-3475AF502A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545" y="4192858"/>
            <a:ext cx="3443659" cy="5159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5191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(100%)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6E2FC0-549F-4048-A400-B1C3EB03758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0E5DAA4-88E4-465B-A36C-2B2036441673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669709-599C-4499-B5FA-BA37BCCCF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98" name="Titel 1">
            <a:extLst>
              <a:ext uri="{FF2B5EF4-FFF2-40B4-BE49-F238E27FC236}">
                <a16:creationId xmlns:a16="http://schemas.microsoft.com/office/drawing/2014/main" id="{A7482C75-CBEE-4BAA-A2EE-0C4E658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34181A97-56AB-46F0-BDB9-241860385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1" name="Tijdelijke aanduiding voor voettekst 4">
            <a:extLst>
              <a:ext uri="{FF2B5EF4-FFF2-40B4-BE49-F238E27FC236}">
                <a16:creationId xmlns:a16="http://schemas.microsoft.com/office/drawing/2014/main" id="{44ED1C4D-312C-430E-9107-72862FE3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2" name="Tijdelijke aanduiding voor dianummer 5">
            <a:extLst>
              <a:ext uri="{FF2B5EF4-FFF2-40B4-BE49-F238E27FC236}">
                <a16:creationId xmlns:a16="http://schemas.microsoft.com/office/drawing/2014/main" id="{C4E7ACB1-BFBE-47EA-83E5-D4CDFB6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45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0" y="1729273"/>
            <a:ext cx="10496354" cy="4490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5704" y="2281604"/>
            <a:ext cx="10492710" cy="386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nl-NL" noProof="0" dirty="0"/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8C2E290-68CD-4F13-89BC-01F98A88AE30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656BE98-A652-4681-A472-A2573E306239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1CBCC17-7B3D-43DC-9164-465BC5B3E218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430353-34D3-4885-97F5-BDECC3E01CA0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32A920C-3437-4270-97C1-0CE0A5ABBE3C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6A23BED-4497-48FE-B314-F68E373C38C5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B4456A7-12DC-4E94-99A3-1A9C0E028FAF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1" name="Grid" hidden="1">
            <a:extLst>
              <a:ext uri="{FF2B5EF4-FFF2-40B4-BE49-F238E27FC236}">
                <a16:creationId xmlns:a16="http://schemas.microsoft.com/office/drawing/2014/main" id="{926EB8B5-9439-47E7-B7F3-7C3470E381FF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D07A5A2-38F7-407D-9C5F-5B015B8CC01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A2141BD-18C2-4671-8731-EBA76515C0A5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87F59492-BAEA-45AB-9489-68CB009535E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57D4990A-5CC4-4A6B-A862-80B382B4696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A69762E-5EF6-463E-9909-B6C01E703BD6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BCADF8-B662-4CD0-AA7F-A4FD3956754B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476719C-9254-4C58-BAD2-6D4BD49F0D2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3E59315-C8DF-486D-BCDC-C8EA21076FFC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F6AE9E7F-EDE1-4E0E-90E1-A2C1DC951AD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58739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91" r:id="rId3"/>
    <p:sldLayoutId id="2147483659" r:id="rId4"/>
    <p:sldLayoutId id="2147483675" r:id="rId5"/>
    <p:sldLayoutId id="2147483672" r:id="rId6"/>
    <p:sldLayoutId id="2147483685" r:id="rId7"/>
    <p:sldLayoutId id="2147483690" r:id="rId8"/>
    <p:sldLayoutId id="2147483686" r:id="rId9"/>
    <p:sldLayoutId id="2147483682" r:id="rId10"/>
    <p:sldLayoutId id="2147483683" r:id="rId11"/>
    <p:sldLayoutId id="2147483684" r:id="rId12"/>
    <p:sldLayoutId id="2147483663" r:id="rId13"/>
    <p:sldLayoutId id="2147483692" r:id="rId14"/>
    <p:sldLayoutId id="2147483674" r:id="rId15"/>
    <p:sldLayoutId id="2147483665" r:id="rId16"/>
    <p:sldLayoutId id="2147483666" r:id="rId17"/>
    <p:sldLayoutId id="2147483667" r:id="rId18"/>
    <p:sldLayoutId id="2147483668" r:id="rId19"/>
    <p:sldLayoutId id="2147483678" r:id="rId20"/>
    <p:sldLayoutId id="2147483693" r:id="rId21"/>
    <p:sldLayoutId id="2147483694" r:id="rId2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rgbClr val="EC6B17"/>
          </a:solidFill>
          <a:latin typeface="Rajdhani Medium" panose="02000000000000000000" pitchFamily="2" charset="0"/>
          <a:ea typeface="+mj-ea"/>
          <a:cs typeface="Rajdhani Medium" panose="02000000000000000000" pitchFamily="2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531813" indent="-25876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533400" indent="-533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+mj-lt"/>
        <a:buAutoNum type="arabicPeriod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812800" indent="-279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6pPr>
      <a:lvl7pPr marL="1168400" indent="-355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7pPr>
      <a:lvl8pPr marL="342900" indent="-3429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EC6B1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mocksArentStubs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ezebosch/tdd-journey/blob/master/slides/20-frustration/8-moooooooahr.md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tryker-mutator/stryker-ne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yker-mutator/stryker-net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dotnet/2016/09/26/introducing-net-standard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analyzers/portability-analyzer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07E07-3248-4617-86AA-5D7BEAFDC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7D555-2896-4511-8595-4E0B7CFBB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845" y="2036618"/>
            <a:ext cx="4208488" cy="1564883"/>
          </a:xfrm>
        </p:spPr>
        <p:txBody>
          <a:bodyPr/>
          <a:lstStyle/>
          <a:p>
            <a:r>
              <a:rPr lang="en-US" sz="4400" dirty="0" err="1">
                <a:latin typeface="Rajdhani Medium" panose="02000000000000000000" pitchFamily="2" charset="0"/>
                <a:cs typeface="Rajdhani Medium" panose="02000000000000000000" pitchFamily="2" charset="0"/>
              </a:rPr>
              <a:t>Deepdive</a:t>
            </a:r>
            <a: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  <a:t> </a:t>
            </a:r>
            <a:b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</a:br>
            <a: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  <a:t>Unit Testing in .NET</a:t>
            </a:r>
          </a:p>
        </p:txBody>
      </p:sp>
    </p:spTree>
    <p:extLst>
      <p:ext uri="{BB962C8B-B14F-4D97-AF65-F5344CB8AC3E}">
        <p14:creationId xmlns:p14="http://schemas.microsoft.com/office/powerpoint/2010/main" val="5695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7 – Saving &amp; loading game state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63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Separate Unit &amp;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128912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&amp; Categories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05B570-C3BE-40C2-BEE2-DEB514E1D5AC}"/>
              </a:ext>
            </a:extLst>
          </p:cNvPr>
          <p:cNvSpPr/>
          <p:nvPr/>
        </p:nvSpPr>
        <p:spPr>
          <a:xfrm>
            <a:off x="741637" y="1865513"/>
            <a:ext cx="102386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[Trait(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"Integration"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LoadGameState_FromDisk_ThenGameStateShouldBeLoadedInGameEngine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34BAD-2339-4DB1-A55E-DCA9084C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7" y="3283471"/>
            <a:ext cx="6600752" cy="3274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B3758-0368-4747-866F-727B8DC7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37" y="3283471"/>
            <a:ext cx="6811039" cy="2772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28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8 –loading game state from disk (15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527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17002-A5EB-4193-A847-DC7F0151E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 Doubles</a:t>
            </a:r>
          </a:p>
        </p:txBody>
      </p:sp>
    </p:spTree>
    <p:extLst>
      <p:ext uri="{BB962C8B-B14F-4D97-AF65-F5344CB8AC3E}">
        <p14:creationId xmlns:p14="http://schemas.microsoft.com/office/powerpoint/2010/main" val="64975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Doubles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227A373A-57DF-4C67-AA5F-31076A85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Dummies</a:t>
            </a:r>
          </a:p>
          <a:p>
            <a:r>
              <a:rPr lang="en-US" dirty="0"/>
              <a:t>Fakes</a:t>
            </a:r>
          </a:p>
          <a:p>
            <a:r>
              <a:rPr lang="en-US" dirty="0"/>
              <a:t>Stubs</a:t>
            </a:r>
          </a:p>
          <a:p>
            <a:r>
              <a:rPr lang="en-US" dirty="0"/>
              <a:t>Mocks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Rectangle 5">
            <a:hlinkClick r:id="rId2"/>
            <a:extLst>
              <a:ext uri="{FF2B5EF4-FFF2-40B4-BE49-F238E27FC236}">
                <a16:creationId xmlns:a16="http://schemas.microsoft.com/office/drawing/2014/main" id="{7135118F-043B-43F7-8826-063405B7ED48}"/>
              </a:ext>
            </a:extLst>
          </p:cNvPr>
          <p:cNvSpPr/>
          <p:nvPr/>
        </p:nvSpPr>
        <p:spPr>
          <a:xfrm>
            <a:off x="1411989" y="5646721"/>
            <a:ext cx="61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https://martinfowler.com/articles/mocksArentStubs.html</a:t>
            </a:r>
          </a:p>
        </p:txBody>
      </p:sp>
    </p:spTree>
    <p:extLst>
      <p:ext uri="{BB962C8B-B14F-4D97-AF65-F5344CB8AC3E}">
        <p14:creationId xmlns:p14="http://schemas.microsoft.com/office/powerpoint/2010/main" val="41160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Dummies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227A373A-57DF-4C67-AA5F-31076A85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Objects which are required in SUT but their value is not of importance.</a:t>
            </a:r>
          </a:p>
          <a:p>
            <a:pPr>
              <a:lnSpc>
                <a:spcPct val="150000"/>
              </a:lnSpc>
            </a:pPr>
            <a:r>
              <a:rPr lang="en-US" dirty="0"/>
              <a:t>Their state do not influence the outcome of the test.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160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227A373A-57DF-4C67-AA5F-31076A85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Objects have working implementations, but usually take some shortcut which makes them not suitable for production.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67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037A4-BE5F-4E22-B187-47B6EBB0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C1540-6817-47E8-A2B5-D432A8AD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80B22B-37EB-4B81-B150-400707862CD8}"/>
              </a:ext>
            </a:extLst>
          </p:cNvPr>
          <p:cNvSpPr/>
          <p:nvPr/>
        </p:nvSpPr>
        <p:spPr>
          <a:xfrm>
            <a:off x="2570037" y="1727552"/>
            <a:ext cx="91683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GameLogger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message)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GetLogFileName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Log(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GetLogFileName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{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path,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message)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(path, message);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DD80A6-5C9E-46F1-A349-36CBAC3010F5}"/>
              </a:ext>
            </a:extLst>
          </p:cNvPr>
          <p:cNvSpPr/>
          <p:nvPr/>
        </p:nvSpPr>
        <p:spPr>
          <a:xfrm>
            <a:off x="1729777" y="4482917"/>
            <a:ext cx="9168377" cy="1768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48324D1-6B80-4DC5-945C-99BF9980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</p:spPr>
        <p:txBody>
          <a:bodyPr/>
          <a:lstStyle/>
          <a:p>
            <a:r>
              <a:rPr lang="en-US" dirty="0"/>
              <a:t>Extract &amp; Override with a Fake</a:t>
            </a:r>
          </a:p>
        </p:txBody>
      </p:sp>
    </p:spTree>
    <p:extLst>
      <p:ext uri="{BB962C8B-B14F-4D97-AF65-F5344CB8AC3E}">
        <p14:creationId xmlns:p14="http://schemas.microsoft.com/office/powerpoint/2010/main" val="114226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037A4-BE5F-4E22-B187-47B6EBB0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C1540-6817-47E8-A2B5-D432A8AD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D6D22-43A0-4951-99C8-CC21D4A0BA06}"/>
              </a:ext>
            </a:extLst>
          </p:cNvPr>
          <p:cNvSpPr/>
          <p:nvPr/>
        </p:nvSpPr>
        <p:spPr>
          <a:xfrm>
            <a:off x="2635838" y="1644911"/>
            <a:ext cx="85966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FakeGameLogger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GameLogger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path,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message)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Don't do anything here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1AFABC-8997-496F-AC89-D2F43D842EFB}"/>
              </a:ext>
            </a:extLst>
          </p:cNvPr>
          <p:cNvSpPr/>
          <p:nvPr/>
        </p:nvSpPr>
        <p:spPr>
          <a:xfrm>
            <a:off x="2635838" y="3943543"/>
            <a:ext cx="88205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TestGameWithLogger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fakeLogger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FakeGameLogger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fakeLogger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8977BDB-3740-44ED-83DD-E95BE7E4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</p:spPr>
        <p:txBody>
          <a:bodyPr/>
          <a:lstStyle/>
          <a:p>
            <a:r>
              <a:rPr lang="en-US" dirty="0"/>
              <a:t>Extract &amp; Override with a Fake</a:t>
            </a:r>
          </a:p>
        </p:txBody>
      </p:sp>
    </p:spTree>
    <p:extLst>
      <p:ext uri="{BB962C8B-B14F-4D97-AF65-F5344CB8AC3E}">
        <p14:creationId xmlns:p14="http://schemas.microsoft.com/office/powerpoint/2010/main" val="37244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39C6C-1A42-4823-87E9-D206248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Day 2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47EBB6A-0841-40AB-A717-A3963404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689297"/>
          </a:xfrm>
        </p:spPr>
        <p:txBody>
          <a:bodyPr numCol="2"/>
          <a:lstStyle/>
          <a:p>
            <a:r>
              <a:rPr lang="en-US" dirty="0"/>
              <a:t>Check-in</a:t>
            </a:r>
          </a:p>
          <a:p>
            <a:r>
              <a:rPr lang="en-US" dirty="0"/>
              <a:t>Recap</a:t>
            </a:r>
          </a:p>
          <a:p>
            <a:r>
              <a:rPr lang="en-US" dirty="0"/>
              <a:t>Anti Corruption Layer</a:t>
            </a:r>
          </a:p>
          <a:p>
            <a:r>
              <a:rPr lang="en-US" dirty="0"/>
              <a:t>Separate Unit &amp; Integration Testing</a:t>
            </a:r>
          </a:p>
          <a:p>
            <a:r>
              <a:rPr lang="en-US" dirty="0"/>
              <a:t>Test Doubles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Coverage vs Test Quality</a:t>
            </a:r>
          </a:p>
          <a:p>
            <a:r>
              <a:rPr lang="en-US"/>
              <a:t>Legacy</a:t>
            </a:r>
            <a:endParaRPr lang="en-US" dirty="0"/>
          </a:p>
          <a:p>
            <a:r>
              <a:rPr lang="en-US" dirty="0"/>
              <a:t>.NET Core</a:t>
            </a:r>
          </a:p>
          <a:p>
            <a:r>
              <a:rPr lang="en-US" dirty="0"/>
              <a:t>Checkout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60CD833-1194-4DC0-B7D6-EA264DCC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318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227A373A-57DF-4C67-AA5F-31076A85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Objects to provide canned answers to calls made during the test.</a:t>
            </a:r>
          </a:p>
          <a:p>
            <a:pPr>
              <a:lnSpc>
                <a:spcPct val="150000"/>
              </a:lnSpc>
            </a:pPr>
            <a:r>
              <a:rPr lang="en-US" dirty="0"/>
              <a:t>Usually not responding at all to anything outside what's programmed in for the test.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9546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 functionality in </a:t>
            </a:r>
            <a:r>
              <a:rPr lang="en-US" dirty="0" err="1"/>
              <a:t>Moq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3FB083-0DCA-4A2B-A241-371E9B686362}"/>
              </a:ext>
            </a:extLst>
          </p:cNvPr>
          <p:cNvSpPr/>
          <p:nvPr/>
        </p:nvSpPr>
        <p:spPr>
          <a:xfrm>
            <a:off x="2556588" y="1763495"/>
            <a:ext cx="77381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mock.Setup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(game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game.IsCompleted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A96C18-EE2E-460B-A702-35FA55CF6975}"/>
              </a:ext>
            </a:extLst>
          </p:cNvPr>
          <p:cNvSpPr/>
          <p:nvPr/>
        </p:nvSpPr>
        <p:spPr>
          <a:xfrm>
            <a:off x="2556588" y="3429000"/>
            <a:ext cx="9420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mock.Setup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(game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It.IsAny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&lt;Player&gt;&gt;()))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94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227A373A-57DF-4C67-AA5F-31076A85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Objects pre-programmed with expectations which form a specification of the calls they are expected to receive.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288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functionality in </a:t>
            </a:r>
            <a:r>
              <a:rPr lang="en-US" dirty="0" err="1"/>
              <a:t>Moq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4A6E32-3700-4910-A6E3-20A25ADAC7EE}"/>
              </a:ext>
            </a:extLst>
          </p:cNvPr>
          <p:cNvSpPr/>
          <p:nvPr/>
        </p:nvSpPr>
        <p:spPr>
          <a:xfrm>
            <a:off x="1399592" y="4277506"/>
            <a:ext cx="10095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mock.Verify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(game=&gt;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game.Move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It.IsAny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It.IsAny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Times.Once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11C3F-C2D5-4A4B-B495-1BC9506A6293}"/>
              </a:ext>
            </a:extLst>
          </p:cNvPr>
          <p:cNvSpPr/>
          <p:nvPr/>
        </p:nvSpPr>
        <p:spPr>
          <a:xfrm>
            <a:off x="1399592" y="2118480"/>
            <a:ext cx="9946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 with loose behavior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95C475-EAFF-4B06-89FA-86C1BA4FC8D3}"/>
              </a:ext>
            </a:extLst>
          </p:cNvPr>
          <p:cNvSpPr/>
          <p:nvPr/>
        </p:nvSpPr>
        <p:spPr>
          <a:xfrm>
            <a:off x="1399592" y="3059493"/>
            <a:ext cx="985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 with strict behavior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IGameEngine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MockBehavior.Strict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mock.Setup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(game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game.Move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It.IsAny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It.IsAny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5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AutoFixture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13" name="Vertical Text Placeholder 3">
            <a:extLst>
              <a:ext uri="{FF2B5EF4-FFF2-40B4-BE49-F238E27FC236}">
                <a16:creationId xmlns:a16="http://schemas.microsoft.com/office/drawing/2014/main" id="{10BF1D93-B648-4062-A350-FA193CD6F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“</a:t>
            </a:r>
            <a:r>
              <a:rPr lang="en-US" dirty="0" err="1"/>
              <a:t>AutoFixture</a:t>
            </a:r>
            <a:r>
              <a:rPr lang="en-US" dirty="0"/>
              <a:t> is an open source library for .NET designed to minimize the 'Arrange' phase of your unit tests in order to maximize maintainability.”</a:t>
            </a:r>
          </a:p>
          <a:p>
            <a:pPr>
              <a:lnSpc>
                <a:spcPct val="150000"/>
              </a:lnSpc>
            </a:pPr>
            <a:r>
              <a:rPr lang="en-US" dirty="0"/>
              <a:t>Great for creating test objects (dummies, fakes, stubs).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37FF-3B02-4335-A289-2AC38B057399}"/>
              </a:ext>
            </a:extLst>
          </p:cNvPr>
          <p:cNvSpPr/>
          <p:nvPr/>
        </p:nvSpPr>
        <p:spPr>
          <a:xfrm>
            <a:off x="1250490" y="6016053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https://github.com/AutoFixture/AutoFixture</a:t>
            </a:r>
          </a:p>
        </p:txBody>
      </p:sp>
    </p:spTree>
    <p:extLst>
      <p:ext uri="{BB962C8B-B14F-4D97-AF65-F5344CB8AC3E}">
        <p14:creationId xmlns:p14="http://schemas.microsoft.com/office/powerpoint/2010/main" val="109217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7C40B-E06A-4867-B3F9-F774A5D7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AutoFixture</a:t>
            </a:r>
            <a:r>
              <a:rPr lang="en-US" dirty="0"/>
              <a:t>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F7FF-CF45-49D5-A25A-25F88EF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42826-52CA-4914-8972-38847B24C555}"/>
              </a:ext>
            </a:extLst>
          </p:cNvPr>
          <p:cNvSpPr/>
          <p:nvPr/>
        </p:nvSpPr>
        <p:spPr>
          <a:xfrm>
            <a:off x="2561313" y="2239193"/>
            <a:ext cx="8559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fixture.Create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7FF9C-FE28-4E13-909A-C1700FD254D7}"/>
              </a:ext>
            </a:extLst>
          </p:cNvPr>
          <p:cNvSpPr/>
          <p:nvPr/>
        </p:nvSpPr>
        <p:spPr>
          <a:xfrm>
            <a:off x="2561312" y="5718758"/>
            <a:ext cx="7968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playerWithOneMove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fixture.Build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	.Do(p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.Create();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85685-A41F-4512-AB82-2876760C3409}"/>
              </a:ext>
            </a:extLst>
          </p:cNvPr>
          <p:cNvSpPr/>
          <p:nvPr/>
        </p:nvSpPr>
        <p:spPr>
          <a:xfrm>
            <a:off x="2561312" y="4319829"/>
            <a:ext cx="8466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Setting one property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playerWith5Moves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fixture.Build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.With(p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p.NumberOfMoves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.Create();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D2A23-DA66-4508-9405-B98771CDCBF2}"/>
              </a:ext>
            </a:extLst>
          </p:cNvPr>
          <p:cNvSpPr/>
          <p:nvPr/>
        </p:nvSpPr>
        <p:spPr>
          <a:xfrm>
            <a:off x="2561312" y="34547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Create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of Player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players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fixture.CreateMany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&lt;Player&gt;();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1C828-79A5-44A8-BF48-8DAB8D133596}"/>
              </a:ext>
            </a:extLst>
          </p:cNvPr>
          <p:cNvSpPr/>
          <p:nvPr/>
        </p:nvSpPr>
        <p:spPr>
          <a:xfrm>
            <a:off x="2561312" y="2866610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player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fixture.Create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&lt;Player&gt;();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DF043D-7121-4934-BDFA-A52E054BF677}"/>
              </a:ext>
            </a:extLst>
          </p:cNvPr>
          <p:cNvSpPr/>
          <p:nvPr/>
        </p:nvSpPr>
        <p:spPr>
          <a:xfrm>
            <a:off x="2561312" y="1430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fixture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Fixture();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9 – Using </a:t>
            </a:r>
            <a:r>
              <a:rPr lang="en-US" dirty="0" err="1"/>
              <a:t>AutoFixture</a:t>
            </a:r>
            <a:r>
              <a:rPr lang="en-US" dirty="0"/>
              <a:t>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480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Test Quality</a:t>
            </a:r>
          </a:p>
        </p:txBody>
      </p:sp>
    </p:spTree>
    <p:extLst>
      <p:ext uri="{BB962C8B-B14F-4D97-AF65-F5344CB8AC3E}">
        <p14:creationId xmlns:p14="http://schemas.microsoft.com/office/powerpoint/2010/main" val="351863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Is:</a:t>
            </a:r>
          </a:p>
          <a:p>
            <a:pPr lvl="1"/>
            <a:r>
              <a:rPr lang="en-US" dirty="0"/>
              <a:t> A metric that shows how much of your code is executed when your tests are run.</a:t>
            </a:r>
          </a:p>
          <a:p>
            <a:pPr lvl="1"/>
            <a:r>
              <a:rPr lang="en-US" dirty="0"/>
              <a:t> A way to visualize what scenarios you might have missed when testing.</a:t>
            </a:r>
          </a:p>
          <a:p>
            <a:pPr lvl="1"/>
            <a:endParaRPr lang="en-US" dirty="0"/>
          </a:p>
          <a:p>
            <a:r>
              <a:rPr lang="en-US" dirty="0"/>
              <a:t>Is not:</a:t>
            </a:r>
          </a:p>
          <a:p>
            <a:pPr lvl="1"/>
            <a:r>
              <a:rPr lang="en-US" dirty="0"/>
              <a:t> A metric that shows how good your tests are or what the quality of your software is.</a:t>
            </a:r>
          </a:p>
          <a:p>
            <a:pPr lvl="1"/>
            <a:r>
              <a:rPr lang="en-US" dirty="0"/>
              <a:t> Something to strive for by itself.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431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Quality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Quality of test code should be (near) quality of production code</a:t>
            </a:r>
          </a:p>
          <a:p>
            <a:pPr lvl="1"/>
            <a:r>
              <a:rPr lang="en-US" dirty="0"/>
              <a:t> See day 1 for a list of properties a good unit test has</a:t>
            </a:r>
          </a:p>
          <a:p>
            <a:r>
              <a:rPr lang="en-US" dirty="0"/>
              <a:t>Tests should be reviewed</a:t>
            </a:r>
          </a:p>
          <a:p>
            <a:endParaRPr lang="en-US" dirty="0"/>
          </a:p>
          <a:p>
            <a:r>
              <a:rPr lang="en-US" dirty="0"/>
              <a:t>Code Coverage should not be the leading metric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https://github.com/riezebosch/tdd-journey/blob/master/slides/20-frustration/8-moooooooahr.md</a:t>
            </a:r>
            <a:endParaRPr lang="en-US" dirty="0"/>
          </a:p>
          <a:p>
            <a:pPr lvl="1"/>
            <a:r>
              <a:rPr lang="en-US" dirty="0"/>
              <a:t> A better way? Mutation testing!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89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D343-5233-4F51-A2CB-AE511BBD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139A9-D8E4-4523-B84A-502D1AF2F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Hands-On-Labs</a:t>
            </a:r>
          </a:p>
          <a:p>
            <a:pPr lvl="1"/>
            <a:r>
              <a:rPr lang="en-US" dirty="0"/>
              <a:t> TDD katas 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87A82A9-6CD1-438B-BF72-3B4BB5ED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79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Stryker: Testing your tests by temporarily inserting bugs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>
              <a:hlinkClick r:id="rId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32389-1050-43C2-832D-8A123FDA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90" y="2453723"/>
            <a:ext cx="9164595" cy="3266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D273E-FA93-4AC0-A722-2E74D8A3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90" y="5892234"/>
            <a:ext cx="9164595" cy="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Run Stryker.NET on your TDD Katas code and kill some mutants</a:t>
            </a:r>
          </a:p>
          <a:p>
            <a:pPr lvl="1"/>
            <a:r>
              <a:rPr lang="en-US" dirty="0">
                <a:hlinkClick r:id="rId2"/>
              </a:rPr>
              <a:t>https://github.com/stryker-mutator/stryker-net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1367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Stryker – Work in progress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Version 0.4.0 was broken, 0.5.0 was broken, 0.6.0 works, sort of:</a:t>
            </a:r>
            <a:endParaRPr lang="en-US" strike="sngStrike" dirty="0"/>
          </a:p>
          <a:p>
            <a:pPr lvl="1"/>
            <a:r>
              <a:rPr lang="en-US" dirty="0"/>
              <a:t> Skipping tests based on categories/traits not possible</a:t>
            </a:r>
          </a:p>
          <a:p>
            <a:pPr lvl="1"/>
            <a:r>
              <a:rPr lang="en-US" dirty="0"/>
              <a:t> Feature 'default literal' is not available in C# 7.0. Please use language version 7.1 or greater.</a:t>
            </a:r>
          </a:p>
          <a:p>
            <a:pPr lvl="1"/>
            <a:r>
              <a:rPr lang="en-US" dirty="0"/>
              <a:t> .</a:t>
            </a:r>
            <a:r>
              <a:rPr lang="en-US" dirty="0" err="1"/>
              <a:t>ConfigureAwait</a:t>
            </a:r>
            <a:r>
              <a:rPr lang="en-US" dirty="0"/>
              <a:t>(false) raises lots of “false positives”</a:t>
            </a:r>
          </a:p>
          <a:p>
            <a:pPr lvl="1"/>
            <a:r>
              <a:rPr lang="en-US" dirty="0"/>
              <a:t> Not reliable yet: 99.78% score on a project with really not enough unit tests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303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 Strategies</a:t>
            </a:r>
          </a:p>
        </p:txBody>
      </p:sp>
    </p:spTree>
    <p:extLst>
      <p:ext uri="{BB962C8B-B14F-4D97-AF65-F5344CB8AC3E}">
        <p14:creationId xmlns:p14="http://schemas.microsoft.com/office/powerpoint/2010/main" val="252428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1293631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UnitTesting</a:t>
            </a:r>
            <a:r>
              <a:rPr lang="en-US" dirty="0"/>
              <a:t>\</a:t>
            </a:r>
            <a:r>
              <a:rPr lang="en-US" dirty="0" err="1"/>
              <a:t>Xpirit.UnittestingLegacy</a:t>
            </a:r>
            <a:r>
              <a:rPr lang="en-US" dirty="0"/>
              <a:t>\CCDSchool.sln</a:t>
            </a:r>
          </a:p>
          <a:p>
            <a:pPr lvl="1"/>
            <a:r>
              <a:rPr lang="en-US" dirty="0"/>
              <a:t> Instructions are in </a:t>
            </a:r>
            <a:r>
              <a:rPr lang="en-US" dirty="0" err="1"/>
              <a:t>HandsOnLab</a:t>
            </a:r>
            <a:r>
              <a:rPr lang="en-US" dirty="0"/>
              <a:t>\</a:t>
            </a:r>
            <a:r>
              <a:rPr lang="en-US" err="1"/>
              <a:t>todo</a:t>
            </a:r>
            <a:r>
              <a:rPr lang="en-US"/>
              <a:t>.md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421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92144" y="1863501"/>
            <a:ext cx="10487924" cy="4124705"/>
          </a:xfrm>
        </p:spPr>
        <p:txBody>
          <a:bodyPr/>
          <a:lstStyle/>
          <a:p>
            <a:r>
              <a:rPr lang="en-US" dirty="0"/>
              <a:t>Extract classes</a:t>
            </a:r>
          </a:p>
          <a:p>
            <a:r>
              <a:rPr lang="en-US" dirty="0"/>
              <a:t>Refactor / rewrite</a:t>
            </a:r>
          </a:p>
          <a:p>
            <a:r>
              <a:rPr lang="en-US" dirty="0"/>
              <a:t>Manual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36</a:t>
            </a:fld>
            <a:endParaRPr lang="nl-NL" dirty="0"/>
          </a:p>
        </p:txBody>
      </p:sp>
      <p:pic>
        <p:nvPicPr>
          <p:cNvPr id="1026" name="Picture 2" descr="[asppagelifecycle.jpg]">
            <a:extLst>
              <a:ext uri="{FF2B5EF4-FFF2-40B4-BE49-F238E27FC236}">
                <a16:creationId xmlns:a16="http://schemas.microsoft.com/office/drawing/2014/main" id="{D2971F49-3AED-4271-B95D-09EBE2A2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81" y="891479"/>
            <a:ext cx="3724621" cy="509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994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300903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Advantages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Lightweight, faster &amp; cross platform</a:t>
            </a:r>
          </a:p>
          <a:p>
            <a:r>
              <a:rPr lang="en-US" dirty="0"/>
              <a:t>Possibility for self-contained apps</a:t>
            </a:r>
          </a:p>
          <a:p>
            <a:r>
              <a:rPr lang="en-US" dirty="0"/>
              <a:t>Some new tools, such as Stryker, only support .NET Core</a:t>
            </a:r>
          </a:p>
          <a:p>
            <a:r>
              <a:rPr lang="en-US" dirty="0"/>
              <a:t>Rich </a:t>
            </a:r>
            <a:r>
              <a:rPr lang="en-US" dirty="0" err="1"/>
              <a:t>featureset</a:t>
            </a:r>
            <a:r>
              <a:rPr lang="en-US" dirty="0"/>
              <a:t> for modern architectures</a:t>
            </a:r>
          </a:p>
          <a:p>
            <a:pPr lvl="1"/>
            <a:r>
              <a:rPr lang="en-US" dirty="0"/>
              <a:t> Like “</a:t>
            </a:r>
            <a:r>
              <a:rPr lang="en-US" dirty="0" err="1"/>
              <a:t>TestServer</a:t>
            </a:r>
            <a:r>
              <a:rPr lang="en-US" dirty="0"/>
              <a:t>” for integration testing a REST service</a:t>
            </a:r>
          </a:p>
          <a:p>
            <a:pPr lvl="1"/>
            <a:r>
              <a:rPr lang="en-US" dirty="0"/>
              <a:t> Or easy in-memory Entity Framework integration testing</a:t>
            </a:r>
          </a:p>
          <a:p>
            <a:pPr lvl="1"/>
            <a:r>
              <a:rPr lang="en-US" dirty="0"/>
              <a:t> Easy integration with Polly, </a:t>
            </a:r>
            <a:r>
              <a:rPr lang="en-US" dirty="0" err="1"/>
              <a:t>OpenAPI</a:t>
            </a:r>
            <a:r>
              <a:rPr lang="en-US" dirty="0"/>
              <a:t> and more</a:t>
            </a:r>
          </a:p>
          <a:p>
            <a:r>
              <a:rPr lang="en-US" dirty="0"/>
              <a:t>Extensions, such as “dotnet outdated”</a:t>
            </a:r>
          </a:p>
          <a:p>
            <a:r>
              <a:rPr lang="en-US" dirty="0"/>
              <a:t>New </a:t>
            </a:r>
            <a:r>
              <a:rPr lang="en-US" dirty="0" err="1"/>
              <a:t>csproj</a:t>
            </a:r>
            <a:r>
              <a:rPr lang="en-US" dirty="0"/>
              <a:t> (</a:t>
            </a:r>
            <a:r>
              <a:rPr lang="en-US" i="1" dirty="0"/>
              <a:t>also possible with .NET Framework</a:t>
            </a:r>
            <a:r>
              <a:rPr lang="en-US" dirty="0"/>
              <a:t>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49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8998-F460-4691-8445-3F4544EB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csproj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0E63A-7599-464C-A807-0B6A2FED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49" y="1290177"/>
            <a:ext cx="5533050" cy="53824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EF82B-4710-43E5-8164-85B17EA1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796F5-AF2F-4A86-B456-41576906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50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Anti Corruption Layer</a:t>
            </a:r>
          </a:p>
        </p:txBody>
      </p:sp>
    </p:spTree>
    <p:extLst>
      <p:ext uri="{BB962C8B-B14F-4D97-AF65-F5344CB8AC3E}">
        <p14:creationId xmlns:p14="http://schemas.microsoft.com/office/powerpoint/2010/main" val="139996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Disadvantages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Not everything is supported yet (WCF, WPF and more)</a:t>
            </a:r>
          </a:p>
          <a:p>
            <a:r>
              <a:rPr lang="en-US" dirty="0"/>
              <a:t>Not all libraries support .NET Core (</a:t>
            </a:r>
            <a:r>
              <a:rPr lang="en-US" dirty="0" err="1"/>
              <a:t>NServiceBus</a:t>
            </a:r>
            <a:r>
              <a:rPr lang="en-US" dirty="0"/>
              <a:t>)</a:t>
            </a:r>
          </a:p>
          <a:p>
            <a:r>
              <a:rPr lang="en-US" dirty="0"/>
              <a:t>Some stuff isn’t as polished as in full framework (code coverage)</a:t>
            </a:r>
          </a:p>
          <a:p>
            <a:r>
              <a:rPr lang="en-US" dirty="0"/>
              <a:t>Few new things to learn</a:t>
            </a:r>
          </a:p>
          <a:p>
            <a:r>
              <a:rPr lang="en-US" dirty="0"/>
              <a:t>Migrating takes some effort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097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43113" y="3400486"/>
            <a:ext cx="7275997" cy="23799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26" name="Picture 2" descr="dotnet-today">
            <a:extLst>
              <a:ext uri="{FF2B5EF4-FFF2-40B4-BE49-F238E27FC236}">
                <a16:creationId xmlns:a16="http://schemas.microsoft.com/office/drawing/2014/main" id="{762371CB-F312-4730-A291-DE0B70D4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35" y="1340224"/>
            <a:ext cx="8847888" cy="47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341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43113" y="3400486"/>
            <a:ext cx="7275997" cy="23799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2050" name="Picture 2" descr="dotnet-tomorrow">
            <a:extLst>
              <a:ext uri="{FF2B5EF4-FFF2-40B4-BE49-F238E27FC236}">
                <a16:creationId xmlns:a16="http://schemas.microsoft.com/office/drawing/2014/main" id="{C989261D-08F1-4081-87FC-541A4035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32" y="1335238"/>
            <a:ext cx="8857129" cy="47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43113" y="3400486"/>
            <a:ext cx="7275997" cy="23799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05565-1B98-4E92-995D-6B912F80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6" y="1452281"/>
            <a:ext cx="7825326" cy="51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01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Migration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1989692"/>
            <a:ext cx="10487924" cy="4124705"/>
          </a:xfrm>
        </p:spPr>
        <p:txBody>
          <a:bodyPr/>
          <a:lstStyle/>
          <a:p>
            <a:r>
              <a:rPr lang="en-US" dirty="0"/>
              <a:t>Manual steps required</a:t>
            </a:r>
          </a:p>
          <a:p>
            <a:r>
              <a:rPr lang="en-US" dirty="0"/>
              <a:t>Install SDK’s: locally, build servers, target servers</a:t>
            </a:r>
          </a:p>
          <a:p>
            <a:r>
              <a:rPr lang="en-US" dirty="0"/>
              <a:t>Learn the CLI: dotnet build, dotnet clean, dotnet …</a:t>
            </a:r>
          </a:p>
          <a:p>
            <a:r>
              <a:rPr lang="en-US" dirty="0"/>
              <a:t>Supporting libraries to </a:t>
            </a:r>
            <a:r>
              <a:rPr lang="en-US" dirty="0">
                <a:hlinkClick r:id="rId2"/>
              </a:rPr>
              <a:t>.NET Standard</a:t>
            </a:r>
            <a:r>
              <a:rPr lang="en-US" dirty="0"/>
              <a:t> first</a:t>
            </a:r>
          </a:p>
          <a:p>
            <a:pPr lvl="1"/>
            <a:r>
              <a:rPr lang="en-US" dirty="0"/>
              <a:t> Redo the .</a:t>
            </a:r>
            <a:r>
              <a:rPr lang="en-US" dirty="0" err="1"/>
              <a:t>csproj</a:t>
            </a:r>
            <a:r>
              <a:rPr lang="en-US" dirty="0"/>
              <a:t>, or create a new project and copy stuff back in</a:t>
            </a:r>
          </a:p>
          <a:p>
            <a:pPr lvl="1"/>
            <a:r>
              <a:rPr lang="en-US" dirty="0"/>
              <a:t> Everything is in .</a:t>
            </a:r>
            <a:r>
              <a:rPr lang="en-US" dirty="0" err="1"/>
              <a:t>csproj</a:t>
            </a:r>
            <a:r>
              <a:rPr lang="en-US" dirty="0"/>
              <a:t>: </a:t>
            </a:r>
            <a:r>
              <a:rPr lang="en-US" dirty="0" err="1"/>
              <a:t>assemblyinfo</a:t>
            </a:r>
            <a:r>
              <a:rPr lang="en-US" dirty="0"/>
              <a:t>, </a:t>
            </a:r>
            <a:r>
              <a:rPr lang="en-US" dirty="0" err="1"/>
              <a:t>nuspec</a:t>
            </a:r>
            <a:r>
              <a:rPr lang="en-US" dirty="0"/>
              <a:t>, </a:t>
            </a:r>
            <a:r>
              <a:rPr lang="en-US" dirty="0" err="1"/>
              <a:t>nuget</a:t>
            </a:r>
            <a:r>
              <a:rPr lang="en-US" dirty="0"/>
              <a:t> packages,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Entry-points to .NET Core 2.x last</a:t>
            </a:r>
          </a:p>
          <a:p>
            <a:r>
              <a:rPr lang="en-US" dirty="0"/>
              <a:t>Update build pipeline if you want</a:t>
            </a:r>
          </a:p>
          <a:p>
            <a:pPr lvl="1"/>
            <a:r>
              <a:rPr lang="en-US" dirty="0"/>
              <a:t> Build </a:t>
            </a:r>
            <a:r>
              <a:rPr lang="en-US" dirty="0" err="1"/>
              <a:t>csproj</a:t>
            </a:r>
            <a:r>
              <a:rPr lang="en-US" dirty="0"/>
              <a:t> instead of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331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Experience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Works great in greenfield</a:t>
            </a:r>
          </a:p>
          <a:p>
            <a:endParaRPr lang="en-US" dirty="0"/>
          </a:p>
          <a:p>
            <a:r>
              <a:rPr lang="en-US" dirty="0"/>
              <a:t>Works fine in brownfield, needs some work</a:t>
            </a:r>
          </a:p>
          <a:p>
            <a:pPr lvl="1"/>
            <a:r>
              <a:rPr lang="en-US" dirty="0"/>
              <a:t> Run </a:t>
            </a:r>
            <a:r>
              <a:rPr lang="en-US" dirty="0">
                <a:hlinkClick r:id="rId2"/>
              </a:rPr>
              <a:t>https://docs.microsoft.com/en-us/dotnet/standard/analyzers/portability-analyzer</a:t>
            </a:r>
            <a:r>
              <a:rPr lang="en-US" dirty="0"/>
              <a:t> to get an idea of how much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5201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2BFF-79ED-4772-B71B-54B00963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CC116-5154-4C37-B76A-CA9CE8F6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did you like best?</a:t>
            </a:r>
          </a:p>
          <a:p>
            <a:r>
              <a:rPr lang="en-US" dirty="0"/>
              <a:t>What could be improved?</a:t>
            </a:r>
          </a:p>
          <a:p>
            <a:r>
              <a:rPr lang="en-US" dirty="0"/>
              <a:t>Which topics should we cover next lesson?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B4616-3B77-48C6-93CD-9FA6EEA2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D7488-BE7F-49B0-8797-0DF3D987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994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9E97F-794E-4DF4-8B54-A8C6C5DAEF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251575"/>
            <a:ext cx="392112" cy="217488"/>
          </a:xfrm>
          <a:prstGeom prst="rect">
            <a:avLst/>
          </a:prstGeom>
        </p:spPr>
        <p:txBody>
          <a:bodyPr/>
          <a:lstStyle/>
          <a:p>
            <a:fld id="{7AD0FE45-509C-4BDF-9EDE-64426F8DF3D2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287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EFAD-3339-409B-8336-80E0261D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Untestable code due to dependency on external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11BF6-9855-42BF-B110-7830D9A6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C1BBB-BD48-42F8-9F4F-E8B270CB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F1D8A-2CA9-4F49-9407-6EAA7CC52624}"/>
              </a:ext>
            </a:extLst>
          </p:cNvPr>
          <p:cNvSpPr/>
          <p:nvPr/>
        </p:nvSpPr>
        <p:spPr>
          <a:xfrm>
            <a:off x="3617845" y="1994722"/>
            <a:ext cx="4572000" cy="89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20906-7946-4AE4-8CC6-0039992CD493}"/>
              </a:ext>
            </a:extLst>
          </p:cNvPr>
          <p:cNvSpPr/>
          <p:nvPr/>
        </p:nvSpPr>
        <p:spPr>
          <a:xfrm>
            <a:off x="3617845" y="4972098"/>
            <a:ext cx="4572000" cy="895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External Module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78E2C0-F9B8-4AD5-929D-17DE02A347D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903845" y="2890172"/>
            <a:ext cx="0" cy="2081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EFAD-3339-409B-8336-80E0261D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Testable code due to Anti Corruption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11BF6-9855-42BF-B110-7830D9A6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C1BBB-BD48-42F8-9F4F-E8B270CB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F1D8A-2CA9-4F49-9407-6EAA7CC52624}"/>
              </a:ext>
            </a:extLst>
          </p:cNvPr>
          <p:cNvSpPr/>
          <p:nvPr/>
        </p:nvSpPr>
        <p:spPr>
          <a:xfrm>
            <a:off x="3617845" y="1994722"/>
            <a:ext cx="4572000" cy="89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20906-7946-4AE4-8CC6-0039992CD493}"/>
              </a:ext>
            </a:extLst>
          </p:cNvPr>
          <p:cNvSpPr/>
          <p:nvPr/>
        </p:nvSpPr>
        <p:spPr>
          <a:xfrm>
            <a:off x="3617845" y="4972098"/>
            <a:ext cx="4572000" cy="895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External Module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78E2C0-F9B8-4AD5-929D-17DE02A347D5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5903845" y="2890172"/>
            <a:ext cx="0" cy="593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EDA71-07F9-4B84-80ED-4C1F29327A9C}"/>
              </a:ext>
            </a:extLst>
          </p:cNvPr>
          <p:cNvSpPr/>
          <p:nvPr/>
        </p:nvSpPr>
        <p:spPr>
          <a:xfrm>
            <a:off x="3617845" y="3483410"/>
            <a:ext cx="4572000" cy="89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Anti Corruption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F0163A-3685-442D-A0B2-F0EBE17B9B1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5903845" y="4378860"/>
            <a:ext cx="0" cy="5932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A4AC02-ABA1-45DB-A3DE-005BCABC5701}"/>
              </a:ext>
            </a:extLst>
          </p:cNvPr>
          <p:cNvGrpSpPr/>
          <p:nvPr/>
        </p:nvGrpSpPr>
        <p:grpSpPr>
          <a:xfrm>
            <a:off x="4995636" y="3867480"/>
            <a:ext cx="2846283" cy="1104618"/>
            <a:chOff x="4995636" y="3867480"/>
            <a:chExt cx="2846283" cy="11046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78162-C236-41DA-8CE5-432160B4B273}"/>
                </a:ext>
              </a:extLst>
            </p:cNvPr>
            <p:cNvSpPr txBox="1"/>
            <p:nvPr/>
          </p:nvSpPr>
          <p:spPr>
            <a:xfrm>
              <a:off x="6738732" y="386748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Wrapper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B1B376-6C24-4A1C-8066-38BBBDE5DA57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7290326" y="4236812"/>
              <a:ext cx="0" cy="7352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D573A6-DA2B-4096-8811-16F29A77E5D8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 flipV="1">
              <a:off x="4995636" y="4052146"/>
              <a:ext cx="1743096" cy="6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CD59BB-4790-494A-9F0D-62770952C613}"/>
              </a:ext>
            </a:extLst>
          </p:cNvPr>
          <p:cNvGrpSpPr/>
          <p:nvPr/>
        </p:nvGrpSpPr>
        <p:grpSpPr>
          <a:xfrm>
            <a:off x="3881228" y="2890172"/>
            <a:ext cx="1114408" cy="1353515"/>
            <a:chOff x="3881228" y="2890172"/>
            <a:chExt cx="1114408" cy="13535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D75301-09DB-4BA9-8D9C-1CB3D42EA918}"/>
                </a:ext>
              </a:extLst>
            </p:cNvPr>
            <p:cNvSpPr txBox="1"/>
            <p:nvPr/>
          </p:nvSpPr>
          <p:spPr>
            <a:xfrm>
              <a:off x="3881228" y="3874355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Interface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F03ECF-1A95-45AC-B52A-9A50400AE818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4438432" y="2890172"/>
              <a:ext cx="0" cy="9841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702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02A87-654B-4F13-9A1A-6E170932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System.IO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60D24EE-B25E-46B7-93F0-ED9B4E739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Don’t depend directly on System.IO implementation!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Directory.GetFiles</a:t>
            </a:r>
            <a:r>
              <a:rPr lang="en-US" dirty="0"/>
              <a:t>(…)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File.Exist</a:t>
            </a:r>
            <a:r>
              <a:rPr lang="en-US" dirty="0"/>
              <a:t>(…)</a:t>
            </a:r>
          </a:p>
          <a:p>
            <a:r>
              <a:rPr lang="en-US" dirty="0"/>
              <a:t>Implement an ACL or use a existing solution such as </a:t>
            </a:r>
            <a:r>
              <a:rPr lang="en-US" dirty="0" err="1"/>
              <a:t>WrapThat.System</a:t>
            </a:r>
            <a:r>
              <a:rPr lang="en-US" dirty="0"/>
              <a:t> and use </a:t>
            </a:r>
            <a:r>
              <a:rPr lang="en-US" dirty="0" err="1"/>
              <a:t>IDirectory</a:t>
            </a:r>
            <a:r>
              <a:rPr lang="en-US" dirty="0"/>
              <a:t> and </a:t>
            </a:r>
            <a:r>
              <a:rPr lang="en-US" dirty="0" err="1"/>
              <a:t>IFile</a:t>
            </a:r>
            <a:r>
              <a:rPr lang="en-US" dirty="0"/>
              <a:t> interfaces in your code.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C4CDD-8B97-4D9F-B282-5F70306A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56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Testing async code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00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6 – Using game state (10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7516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</p:tagLst>
</file>

<file path=ppt/theme/theme1.xml><?xml version="1.0" encoding="utf-8"?>
<a:theme xmlns:a="http://schemas.openxmlformats.org/drawingml/2006/main" name="Xebia">
  <a:themeElements>
    <a:clrScheme name="Xpirit">
      <a:dk1>
        <a:srgbClr val="232323"/>
      </a:dk1>
      <a:lt1>
        <a:srgbClr val="FFFFFF"/>
      </a:lt1>
      <a:dk2>
        <a:srgbClr val="5A5A5A"/>
      </a:dk2>
      <a:lt2>
        <a:srgbClr val="E9E9E9"/>
      </a:lt2>
      <a:accent1>
        <a:srgbClr val="EC6B24"/>
      </a:accent1>
      <a:accent2>
        <a:srgbClr val="232323"/>
      </a:accent2>
      <a:accent3>
        <a:srgbClr val="ADA7B0"/>
      </a:accent3>
      <a:accent4>
        <a:srgbClr val="444444"/>
      </a:accent4>
      <a:accent5>
        <a:srgbClr val="953E0D"/>
      </a:accent5>
      <a:accent6>
        <a:srgbClr val="E9E9E9"/>
      </a:accent6>
      <a:hlink>
        <a:srgbClr val="232323"/>
      </a:hlink>
      <a:folHlink>
        <a:srgbClr val="232323"/>
      </a:folHlink>
    </a:clrScheme>
    <a:fontScheme name="Xprit fonts">
      <a:majorFont>
        <a:latin typeface="Rajdhani Medium"/>
        <a:ea typeface=""/>
        <a:cs typeface=""/>
      </a:majorFont>
      <a:minorFont>
        <a:latin typeface="La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pirit ppt template-set 2018.potx" id="{9B964838-ED43-4BC9-80CC-B301A90FA767}" vid="{A174043F-4F08-4916-9802-7D9DB1648C4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Xpirit ppt template-set 2018</Template>
  <TotalTime>0</TotalTime>
  <Words>1378</Words>
  <Application>Microsoft Office PowerPoint</Application>
  <PresentationFormat>Widescreen</PresentationFormat>
  <Paragraphs>267</Paragraphs>
  <Slides>47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Lato</vt:lpstr>
      <vt:lpstr>Rajdhani Bold</vt:lpstr>
      <vt:lpstr>Rajdhani Medium</vt:lpstr>
      <vt:lpstr>Xebia</vt:lpstr>
      <vt:lpstr>PowerPoint Presentation</vt:lpstr>
      <vt:lpstr>Agenda Day 2</vt:lpstr>
      <vt:lpstr>Format</vt:lpstr>
      <vt:lpstr>PowerPoint Presentation</vt:lpstr>
      <vt:lpstr>Untestable code due to dependency on external module</vt:lpstr>
      <vt:lpstr>Testable code due to Anti Corruption Layer</vt:lpstr>
      <vt:lpstr>Dealing with System.IO</vt:lpstr>
      <vt:lpstr>DEMO: Testing async code</vt:lpstr>
      <vt:lpstr>Hands-on-Labs</vt:lpstr>
      <vt:lpstr>Hands-on-Labs</vt:lpstr>
      <vt:lpstr>PowerPoint Presentation</vt:lpstr>
      <vt:lpstr>Traits &amp; Categories</vt:lpstr>
      <vt:lpstr>Hands-on-Labs</vt:lpstr>
      <vt:lpstr>PowerPoint Presentation</vt:lpstr>
      <vt:lpstr>Test Doubles</vt:lpstr>
      <vt:lpstr>Dummies</vt:lpstr>
      <vt:lpstr>Fakes</vt:lpstr>
      <vt:lpstr>Extract &amp; Override with a Fake</vt:lpstr>
      <vt:lpstr>Extract &amp; Override with a Fake</vt:lpstr>
      <vt:lpstr>Stubs</vt:lpstr>
      <vt:lpstr>Stub functionality in Moq</vt:lpstr>
      <vt:lpstr>Mocks</vt:lpstr>
      <vt:lpstr>Mock functionality in Moq</vt:lpstr>
      <vt:lpstr>AutoFixture</vt:lpstr>
      <vt:lpstr>AutoFixture examples</vt:lpstr>
      <vt:lpstr>Hands-on-Labs</vt:lpstr>
      <vt:lpstr>PowerPoint Presentation</vt:lpstr>
      <vt:lpstr>Code Coverage</vt:lpstr>
      <vt:lpstr>Test Quality</vt:lpstr>
      <vt:lpstr>Mutation testing</vt:lpstr>
      <vt:lpstr>Hands-on-Labs</vt:lpstr>
      <vt:lpstr>Stryker – Work in progress</vt:lpstr>
      <vt:lpstr>PowerPoint Presentation</vt:lpstr>
      <vt:lpstr>PowerPoint Presentation</vt:lpstr>
      <vt:lpstr>Hands-on-Labs</vt:lpstr>
      <vt:lpstr>Evaluation</vt:lpstr>
      <vt:lpstr>PowerPoint Presentation</vt:lpstr>
      <vt:lpstr>.NET Core Advantages</vt:lpstr>
      <vt:lpstr>New csproj</vt:lpstr>
      <vt:lpstr>.NET Core Disadvantages</vt:lpstr>
      <vt:lpstr>.NET Standard</vt:lpstr>
      <vt:lpstr>.NET Standard</vt:lpstr>
      <vt:lpstr>.NET Standard</vt:lpstr>
      <vt:lpstr>.NET Core Migration</vt:lpstr>
      <vt:lpstr>.NET Core Experience</vt:lpstr>
      <vt:lpstr>Check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Duiker</dc:creator>
  <cp:lastModifiedBy>Reinier van Maanen</cp:lastModifiedBy>
  <cp:revision>306</cp:revision>
  <dcterms:created xsi:type="dcterms:W3CDTF">2018-10-26T05:54:02Z</dcterms:created>
  <dcterms:modified xsi:type="dcterms:W3CDTF">2018-11-22T18:22:21Z</dcterms:modified>
</cp:coreProperties>
</file>